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3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291" r:id="rId48"/>
    <p:sldId id="27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9" autoAdjust="0"/>
    <p:restoredTop sz="95833"/>
  </p:normalViewPr>
  <p:slideViewPr>
    <p:cSldViewPr snapToGrid="0">
      <p:cViewPr varScale="1">
        <p:scale>
          <a:sx n="79" d="100"/>
          <a:sy n="79" d="100"/>
        </p:scale>
        <p:origin x="1144" y="216"/>
      </p:cViewPr>
      <p:guideLst/>
    </p:cSldViewPr>
  </p:slideViewPr>
  <p:outlineViewPr>
    <p:cViewPr>
      <p:scale>
        <a:sx n="33" d="100"/>
        <a:sy n="33" d="100"/>
      </p:scale>
      <p:origin x="0" y="-103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5994-AA73-4B5F-92DD-0E530785B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15C91-78E3-4251-828A-A8A5F370F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D8C44-CB90-4981-A71B-21EC3E3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F491-3DBC-452B-A9BF-9C2C5B09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8982-876A-4F4C-A51F-539D1420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04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9E5C-0849-48DB-809B-8C694804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DDB30-D1D4-4C8D-9655-E746043EF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A3D21-1667-427C-9F16-A4F5C2D54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BC1FE-1150-4F99-97E0-3FA7FA15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7309A-C31A-418B-9EC6-4C46AF5E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4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EDDF8-C994-4510-ABF7-73420D31A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5EE43-5107-4EE2-963D-2B0DBCE6B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9F970-E497-440B-814B-0D606789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AE5DF-B2B0-4FC8-8E95-783C412F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91A5-7148-4C42-8DFD-56A49057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7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C018-32B5-4E3E-BF58-B0537323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5E9EB-BF07-42B0-83CC-C0E699186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B59C9-AF22-4A52-9D49-2820C107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7F71-CEC7-44FE-A27A-3406EEC7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23573-2907-4C4E-A4CB-7F288100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3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A16EB-2919-467C-8ACE-157137BE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81B00-0F52-4352-ADC0-59C89A3D1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4902-295C-419E-B2F0-15E54108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CA6A3-B9E1-4A23-95B4-10F50695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1469B-1764-4BC3-875E-0DD28D33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27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AC13-BB86-4FCB-8D97-456E3F3F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2A603-A31B-481B-B9AB-ACC847DDB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07AA7-F55A-4F88-8B8D-3053E4F11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855F4-9C5B-46CA-B7EA-42C458B0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F8813-F514-4DBF-AF9D-245A1CF5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75876-4852-478B-9100-458F1046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8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C9CA-100B-4AB8-99DD-37D67167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66AED-5200-40D6-8D48-06C90619E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769D9-45B9-4315-8C17-3F18366E7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E5C4B-D019-42EA-BDDD-573354395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82648-6F2C-4FE0-A5DD-184F81B92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AABE15-9A7C-4BA1-8F5B-25F758D9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5F45AE-8589-4209-B3E6-77F61F94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6AB05-E75D-4BFA-BD47-C669232B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9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CF1F-11EE-45FE-87BD-97367307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11AE1-4D0D-410D-A1A8-67EEA374B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304DE-288A-453E-9FC4-B46B6968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786CA-4894-41C2-8122-40D9AF8BB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2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38E7F5-F5BE-4CD8-8D30-5A1FB523C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5BC67-A8AA-486B-B648-FF717711D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68F30-ECEE-49D4-8894-5304F074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A343-3542-44A0-A51D-19233074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0E6E-F4EA-4743-ABBF-2C441AD9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4D8A1-4E78-4CF5-8514-FA7D20BB6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99377-0A6B-431F-BB75-79429DD1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7DD8C-CB2F-4015-B2D8-B4E30F05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6F677-961F-4167-A55A-A46F4D3C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8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F60D-6E32-46C1-824E-B7C94150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175C7-FA86-41DE-844E-B78046202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0335A-825D-42F4-B8D0-44CC81EB3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B149F-48AC-4A60-8F68-72F6879F5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58D3F-977F-4B8B-B040-75E9A60A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7319F-6218-43BF-8199-F8425096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0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BCAB57-D760-4EC2-A1C5-10FBFFAB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8DA65-E344-4271-ABC5-8EEB5DD0B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69D6B-9DF7-41CA-96E3-CB6EA02DB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F30AA-85EC-4276-9146-D6FA0F03CCA9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63F05-73B2-467E-B03E-F5A545B58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CC541-839D-44B8-BDD7-FA7E2B8B4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B53B9-4B43-4CE3-9ECD-5E352AD7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6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ata_structures_algorithms/merge_sort_program_in_c.htm" TargetMode="External"/><Relationship Id="rId2" Type="http://schemas.openxmlformats.org/officeDocument/2006/relationships/hyperlink" Target="https://www.programiz.com/dsa/merge-sort#c-co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merge-sort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dsa/selection-sort" TargetMode="External"/><Relationship Id="rId2" Type="http://schemas.openxmlformats.org/officeDocument/2006/relationships/hyperlink" Target="https://www.programiz.com/dsa/bubble-s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ogramiz.com/dsa/insertion-sor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F44D-E583-4407-99D6-67F6302CF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7370"/>
            <a:ext cx="9144000" cy="3531689"/>
          </a:xfrm>
        </p:spPr>
        <p:txBody>
          <a:bodyPr>
            <a:normAutofit fontScale="90000"/>
          </a:bodyPr>
          <a:lstStyle/>
          <a:p>
            <a:r>
              <a:rPr lang="en-US" dirty="0"/>
              <a:t>INF218</a:t>
            </a:r>
            <a:br>
              <a:rPr lang="en-US" dirty="0"/>
            </a:br>
            <a:r>
              <a:rPr lang="en-US" dirty="0" err="1"/>
              <a:t>Struktur</a:t>
            </a:r>
            <a:r>
              <a:rPr lang="en-US" dirty="0"/>
              <a:t> Data &amp; </a:t>
            </a:r>
            <a:r>
              <a:rPr lang="en-US" dirty="0" err="1"/>
              <a:t>Algoritma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Advanced Sorting:</a:t>
            </a:r>
            <a:br>
              <a:rPr lang="en-US" dirty="0"/>
            </a:br>
            <a:r>
              <a:rPr lang="en-US" dirty="0"/>
              <a:t>Divide &amp; Conquer, Merge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C8737-E265-4E2D-A31E-8BD934EC1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7485"/>
            <a:ext cx="9144000" cy="1683657"/>
          </a:xfrm>
        </p:spPr>
        <p:txBody>
          <a:bodyPr/>
          <a:lstStyle/>
          <a:p>
            <a:r>
              <a:rPr lang="en-US" dirty="0"/>
              <a:t>Alim Misbullah, </a:t>
            </a:r>
            <a:r>
              <a:rPr lang="en-US" dirty="0" err="1"/>
              <a:t>S.Si</a:t>
            </a:r>
            <a:r>
              <a:rPr lang="en-US" dirty="0"/>
              <a:t>., M.S.</a:t>
            </a:r>
          </a:p>
        </p:txBody>
      </p:sp>
    </p:spTree>
    <p:extLst>
      <p:ext uri="{BB962C8B-B14F-4D97-AF65-F5344CB8AC3E}">
        <p14:creationId xmlns:p14="http://schemas.microsoft.com/office/powerpoint/2010/main" val="3960309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Divide &amp;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1BD62-03CE-934C-A957-BF539079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590"/>
            <a:ext cx="10226040" cy="4885373"/>
          </a:xfrm>
        </p:spPr>
        <p:txBody>
          <a:bodyPr>
            <a:normAutofit/>
          </a:bodyPr>
          <a:lstStyle/>
          <a:p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yang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Divide &amp; Conquer</a:t>
            </a:r>
            <a:endParaRPr lang="en-ID" dirty="0"/>
          </a:p>
          <a:p>
            <a:pPr lvl="1"/>
            <a:r>
              <a:rPr lang="en-ID" dirty="0" err="1"/>
              <a:t>Persoalan</a:t>
            </a:r>
            <a:r>
              <a:rPr lang="en-ID" dirty="0"/>
              <a:t> </a:t>
            </a:r>
            <a:r>
              <a:rPr lang="en-ID" dirty="0" err="1"/>
              <a:t>MinMaks</a:t>
            </a:r>
            <a:r>
              <a:rPr lang="en-ID" dirty="0"/>
              <a:t>(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minimum dan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maksimum</a:t>
            </a:r>
            <a:r>
              <a:rPr lang="en-ID" dirty="0"/>
              <a:t>)</a:t>
            </a:r>
          </a:p>
          <a:p>
            <a:pPr lvl="1"/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perpangkatan</a:t>
            </a:r>
            <a:endParaRPr lang="en-ID" dirty="0"/>
          </a:p>
          <a:p>
            <a:pPr lvl="1"/>
            <a:r>
              <a:rPr lang="en-ID" dirty="0" err="1"/>
              <a:t>Persoalan</a:t>
            </a:r>
            <a:r>
              <a:rPr lang="en-ID" dirty="0"/>
              <a:t> </a:t>
            </a:r>
            <a:r>
              <a:rPr lang="en-ID" dirty="0" err="1"/>
              <a:t>pengurutan</a:t>
            </a:r>
            <a:r>
              <a:rPr lang="en-ID" dirty="0"/>
              <a:t>(</a:t>
            </a:r>
            <a:r>
              <a:rPr lang="en-ID" i="1" dirty="0"/>
              <a:t>sorting</a:t>
            </a:r>
            <a:r>
              <a:rPr lang="en-ID" dirty="0"/>
              <a:t>) – Merge Sort dan Quick Sort</a:t>
            </a:r>
          </a:p>
          <a:p>
            <a:pPr lvl="1"/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sepasang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terdekat</a:t>
            </a:r>
            <a:r>
              <a:rPr lang="en-ID" dirty="0"/>
              <a:t>(</a:t>
            </a:r>
            <a:r>
              <a:rPr lang="en-ID" i="1" dirty="0"/>
              <a:t>closest pair problem</a:t>
            </a:r>
            <a:r>
              <a:rPr lang="en-ID" dirty="0"/>
              <a:t>)</a:t>
            </a:r>
          </a:p>
          <a:p>
            <a:pPr lvl="1"/>
            <a:r>
              <a:rPr lang="en-ID" i="1" dirty="0"/>
              <a:t>Convex Hull</a:t>
            </a:r>
            <a:endParaRPr lang="en-ID" dirty="0"/>
          </a:p>
          <a:p>
            <a:pPr lvl="1"/>
            <a:r>
              <a:rPr lang="en-ID" dirty="0" err="1"/>
              <a:t>Perkalian</a:t>
            </a:r>
            <a:r>
              <a:rPr lang="en-ID" dirty="0"/>
              <a:t> </a:t>
            </a:r>
            <a:r>
              <a:rPr lang="en-ID" dirty="0" err="1"/>
              <a:t>matriks</a:t>
            </a:r>
            <a:endParaRPr lang="en-ID" dirty="0"/>
          </a:p>
          <a:p>
            <a:pPr lvl="1"/>
            <a:r>
              <a:rPr lang="en-ID" dirty="0" err="1"/>
              <a:t>Perkalian</a:t>
            </a:r>
            <a:r>
              <a:rPr lang="en-ID" dirty="0"/>
              <a:t> </a:t>
            </a:r>
            <a:r>
              <a:rPr lang="en-ID" dirty="0" err="1"/>
              <a:t>bilangan</a:t>
            </a:r>
            <a:r>
              <a:rPr lang="en-ID" dirty="0"/>
              <a:t> </a:t>
            </a:r>
            <a:r>
              <a:rPr lang="en-ID" dirty="0" err="1"/>
              <a:t>bulat</a:t>
            </a:r>
            <a:r>
              <a:rPr lang="en-ID" dirty="0"/>
              <a:t> </a:t>
            </a:r>
            <a:r>
              <a:rPr lang="en-ID" dirty="0" err="1"/>
              <a:t>besar</a:t>
            </a:r>
            <a:endParaRPr lang="en-ID" dirty="0"/>
          </a:p>
          <a:p>
            <a:pPr lvl="1"/>
            <a:r>
              <a:rPr lang="en-ID" dirty="0" err="1"/>
              <a:t>Perkalian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buah</a:t>
            </a:r>
            <a:r>
              <a:rPr lang="en-ID" dirty="0"/>
              <a:t> </a:t>
            </a:r>
            <a:r>
              <a:rPr lang="en-ID" dirty="0" err="1"/>
              <a:t>polinom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5502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" y="320674"/>
            <a:ext cx="11231880" cy="7207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MinMaks</a:t>
            </a:r>
            <a:r>
              <a:rPr lang="en-US" dirty="0"/>
              <a:t> (Nilai </a:t>
            </a:r>
            <a:r>
              <a:rPr lang="en-US" dirty="0" err="1"/>
              <a:t>Maksimum</a:t>
            </a:r>
            <a:r>
              <a:rPr lang="en-US" dirty="0"/>
              <a:t> dan Minimum)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1BD62-03CE-934C-A957-BF539079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" y="1291590"/>
            <a:ext cx="10226040" cy="4885373"/>
          </a:xfrm>
        </p:spPr>
        <p:txBody>
          <a:bodyPr>
            <a:normAutofit/>
          </a:bodyPr>
          <a:lstStyle/>
          <a:p>
            <a:r>
              <a:rPr lang="en-US" dirty="0" err="1"/>
              <a:t>Persoalan</a:t>
            </a:r>
            <a:r>
              <a:rPr lang="en-US" dirty="0"/>
              <a:t>: </a:t>
            </a:r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yang </a:t>
            </a:r>
            <a:r>
              <a:rPr lang="en-US" dirty="0" err="1"/>
              <a:t>berukuran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dan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i="1" dirty="0"/>
              <a:t>integer</a:t>
            </a:r>
            <a:endParaRPr lang="en-US" dirty="0"/>
          </a:p>
          <a:p>
            <a:r>
              <a:rPr lang="en-US" dirty="0" err="1"/>
              <a:t>Carilah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minimum (min) dan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maksimum</a:t>
            </a:r>
            <a:r>
              <a:rPr lang="en-US" dirty="0"/>
              <a:t> (max) </a:t>
            </a:r>
            <a:r>
              <a:rPr lang="en-US" dirty="0" err="1"/>
              <a:t>sekaligus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Min = 1 dan Max = 35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BD64E-08D1-8A46-A611-AA79A8474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16" y="3429000"/>
            <a:ext cx="5613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0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" y="320674"/>
            <a:ext cx="11231880" cy="7207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MinMaks</a:t>
            </a:r>
            <a:r>
              <a:rPr lang="en-US" dirty="0"/>
              <a:t> (Nilai </a:t>
            </a:r>
            <a:r>
              <a:rPr lang="en-US" dirty="0" err="1"/>
              <a:t>Maksimum</a:t>
            </a:r>
            <a:r>
              <a:rPr lang="en-US" dirty="0"/>
              <a:t> dan Minimum)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1BD62-03CE-934C-A957-BF539079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" y="1154430"/>
            <a:ext cx="10226040" cy="5022533"/>
          </a:xfrm>
        </p:spPr>
        <p:txBody>
          <a:bodyPr>
            <a:normAutofit/>
          </a:bodyPr>
          <a:lstStyle/>
          <a:p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Brute Force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3E1D5-CF08-9D43-B800-357BD78B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641556"/>
            <a:ext cx="8570506" cy="50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2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" y="320674"/>
            <a:ext cx="11231880" cy="7207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MinMaks</a:t>
            </a:r>
            <a:r>
              <a:rPr lang="en-US" dirty="0"/>
              <a:t> (Nilai </a:t>
            </a:r>
            <a:r>
              <a:rPr lang="en-US" dirty="0" err="1"/>
              <a:t>Maksimum</a:t>
            </a:r>
            <a:r>
              <a:rPr lang="en-US" dirty="0"/>
              <a:t> dan Minimum)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1BD62-03CE-934C-A957-BF539079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" y="1154430"/>
            <a:ext cx="5314950" cy="5022533"/>
          </a:xfrm>
        </p:spPr>
        <p:txBody>
          <a:bodyPr>
            <a:normAutofit/>
          </a:bodyPr>
          <a:lstStyle/>
          <a:p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Divide &amp; Conquer</a:t>
            </a:r>
          </a:p>
          <a:p>
            <a:pPr lvl="1"/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pembagian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minimum dan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(SOLVE) </a:t>
            </a:r>
            <a:r>
              <a:rPr lang="en-US" dirty="0" err="1"/>
              <a:t>secara</a:t>
            </a:r>
            <a:r>
              <a:rPr lang="en-US" dirty="0"/>
              <a:t> trivial</a:t>
            </a:r>
          </a:p>
          <a:p>
            <a:pPr lvl="1"/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ukuran</a:t>
            </a:r>
            <a:r>
              <a:rPr lang="en-US" dirty="0"/>
              <a:t> “</a:t>
            </a:r>
            <a:r>
              <a:rPr lang="en-US" dirty="0" err="1"/>
              <a:t>kecil</a:t>
            </a:r>
            <a:r>
              <a:rPr lang="en-US" dirty="0"/>
              <a:t>” yang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1 </a:t>
            </a:r>
            <a:r>
              <a:rPr lang="en-US" dirty="0" err="1"/>
              <a:t>atau</a:t>
            </a:r>
            <a:r>
              <a:rPr lang="en-US" dirty="0"/>
              <a:t> 2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saja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FD856-042E-634E-B75A-9DF27C9E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0" y="1655493"/>
            <a:ext cx="5886450" cy="50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6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" y="320674"/>
            <a:ext cx="11231880" cy="7207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MinMaks</a:t>
            </a:r>
            <a:r>
              <a:rPr lang="en-US" dirty="0"/>
              <a:t> (Nilai </a:t>
            </a:r>
            <a:r>
              <a:rPr lang="en-US" dirty="0" err="1"/>
              <a:t>Maksimum</a:t>
            </a:r>
            <a:r>
              <a:rPr lang="en-US" dirty="0"/>
              <a:t> dan Minimum)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50869-DDB5-4240-A5E3-D32A67DD5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" y="1121409"/>
            <a:ext cx="9124428" cy="55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" y="320674"/>
            <a:ext cx="11231880" cy="7207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MinMaks</a:t>
            </a:r>
            <a:r>
              <a:rPr lang="en-US" dirty="0"/>
              <a:t> (Nilai </a:t>
            </a:r>
            <a:r>
              <a:rPr lang="en-US" dirty="0" err="1"/>
              <a:t>Maksimum</a:t>
            </a:r>
            <a:r>
              <a:rPr lang="en-US" dirty="0"/>
              <a:t> dan Minimum)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92D6E-2A9E-0D45-ABB5-F9FC63BF2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" y="1041399"/>
            <a:ext cx="9517380" cy="5349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C39BB-2B8C-1D41-96F4-E835AF853AB1}"/>
              </a:ext>
            </a:extLst>
          </p:cNvPr>
          <p:cNvSpPr txBox="1"/>
          <p:nvPr/>
        </p:nvSpPr>
        <p:spPr>
          <a:xfrm>
            <a:off x="914400" y="6423026"/>
            <a:ext cx="551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Pemanggilan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kali: </a:t>
            </a:r>
            <a:r>
              <a:rPr lang="en-US" i="1" dirty="0"/>
              <a:t>MinMaks2(A, 1, n, min, </a:t>
            </a:r>
            <a:r>
              <a:rPr lang="en-US" i="1" dirty="0" err="1"/>
              <a:t>maks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358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" y="229234"/>
            <a:ext cx="11231880" cy="7207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1: </a:t>
            </a:r>
            <a:r>
              <a:rPr lang="en-US" dirty="0" err="1"/>
              <a:t>MinMaks</a:t>
            </a:r>
            <a:r>
              <a:rPr lang="en-US" dirty="0"/>
              <a:t> (Nilai </a:t>
            </a:r>
            <a:r>
              <a:rPr lang="en-US" dirty="0" err="1"/>
              <a:t>Maksimum</a:t>
            </a:r>
            <a:r>
              <a:rPr lang="en-US" dirty="0"/>
              <a:t> dan Minimum)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FA47F-0319-A84F-B520-BE3CE897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79" y="1041399"/>
            <a:ext cx="8606697" cy="569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20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" y="229234"/>
            <a:ext cx="11231880" cy="7207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2: </a:t>
            </a:r>
            <a:r>
              <a:rPr lang="en-US" dirty="0" err="1"/>
              <a:t>MinMaks</a:t>
            </a:r>
            <a:r>
              <a:rPr lang="en-US" dirty="0"/>
              <a:t> (Nilai </a:t>
            </a:r>
            <a:r>
              <a:rPr lang="en-US" dirty="0" err="1"/>
              <a:t>Maksimum</a:t>
            </a:r>
            <a:r>
              <a:rPr lang="en-US" dirty="0"/>
              <a:t> dan Minimum)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6715C-E041-994F-A44E-10B8EE2A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575" y="961389"/>
            <a:ext cx="6853589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46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" y="229234"/>
            <a:ext cx="11231880" cy="720725"/>
          </a:xfrm>
        </p:spPr>
        <p:txBody>
          <a:bodyPr>
            <a:normAutofit/>
          </a:bodyPr>
          <a:lstStyle/>
          <a:p>
            <a:r>
              <a:rPr lang="en-US" dirty="0" err="1"/>
              <a:t>Kompleksitas</a:t>
            </a:r>
            <a:r>
              <a:rPr lang="en-US" dirty="0"/>
              <a:t> Waktu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MinMaks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7A085-8994-234C-9C44-FD0A164A0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169" y="1043323"/>
            <a:ext cx="9833554" cy="56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10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Kompleksitas</a:t>
            </a:r>
            <a:r>
              <a:rPr lang="en-US" dirty="0"/>
              <a:t> Waktu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MinMaks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7E2-A37C-E144-A903-6E775157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43" y="1253331"/>
            <a:ext cx="10515600" cy="4351338"/>
          </a:xfrm>
        </p:spPr>
        <p:txBody>
          <a:bodyPr/>
          <a:lstStyle/>
          <a:p>
            <a:r>
              <a:rPr lang="en-US" dirty="0" err="1"/>
              <a:t>Bandingkan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MinMaks</a:t>
            </a:r>
            <a:r>
              <a:rPr lang="en-US" dirty="0"/>
              <a:t> 1 </a:t>
            </a:r>
            <a:r>
              <a:rPr lang="en-US" dirty="0" err="1"/>
              <a:t>secara</a:t>
            </a:r>
            <a:r>
              <a:rPr lang="en-US" dirty="0"/>
              <a:t> brute force: T(n) = 2n – 2</a:t>
            </a:r>
          </a:p>
          <a:p>
            <a:pPr lvl="1"/>
            <a:r>
              <a:rPr lang="en-US" dirty="0" err="1"/>
              <a:t>MinMaks</a:t>
            </a:r>
            <a:r>
              <a:rPr lang="en-US" dirty="0"/>
              <a:t> 2 </a:t>
            </a:r>
            <a:r>
              <a:rPr lang="en-US" dirty="0" err="1"/>
              <a:t>secara</a:t>
            </a:r>
            <a:r>
              <a:rPr lang="en-US" dirty="0"/>
              <a:t> divide &amp; conquer: T(n) = 3n/2 - 2</a:t>
            </a:r>
          </a:p>
          <a:p>
            <a:pPr lvl="1"/>
            <a:r>
              <a:rPr lang="en-US" dirty="0" err="1"/>
              <a:t>Perhatikan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3n/2 – 2 &lt; 2n – 2 </a:t>
            </a:r>
          </a:p>
          <a:p>
            <a:r>
              <a:rPr lang="en-US" dirty="0"/>
              <a:t>Kesimpulan:</a:t>
            </a:r>
          </a:p>
          <a:p>
            <a:pPr lvl="1"/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MinMaks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Divide &amp; Conquer</a:t>
            </a:r>
          </a:p>
          <a:p>
            <a:r>
              <a:rPr lang="en-US" dirty="0" err="1"/>
              <a:t>Pesan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divide and conquer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4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C8D4C-07DA-BF47-8AE8-E909193F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Divide &amp; Conquer</a:t>
            </a:r>
          </a:p>
        </p:txBody>
      </p:sp>
    </p:spTree>
    <p:extLst>
      <p:ext uri="{BB962C8B-B14F-4D97-AF65-F5344CB8AC3E}">
        <p14:creationId xmlns:p14="http://schemas.microsoft.com/office/powerpoint/2010/main" val="9475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Perpangkatan</a:t>
            </a:r>
            <a:r>
              <a:rPr lang="en-US" dirty="0"/>
              <a:t> a</a:t>
            </a:r>
            <a:r>
              <a:rPr lang="en-US" baseline="30000" dirty="0"/>
              <a:t>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7E2-A37C-E144-A903-6E775157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43" y="1253331"/>
            <a:ext cx="10515600" cy="4351338"/>
          </a:xfrm>
        </p:spPr>
        <p:txBody>
          <a:bodyPr/>
          <a:lstStyle/>
          <a:p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i="1" dirty="0"/>
              <a:t>a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dan </a:t>
            </a:r>
            <a:r>
              <a:rPr lang="en-US" i="1" dirty="0"/>
              <a:t>n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bulat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negative,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perpangkatan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30000" dirty="0"/>
              <a:t>n</a:t>
            </a:r>
            <a:r>
              <a:rPr lang="en-US" i="1" dirty="0"/>
              <a:t>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perpangkatan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30000" dirty="0"/>
              <a:t>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i="1" dirty="0"/>
              <a:t>brute force </a:t>
            </a:r>
            <a:r>
              <a:rPr lang="en-US" dirty="0"/>
              <a:t>dan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i="1" dirty="0"/>
              <a:t>divide &amp; conquer</a:t>
            </a:r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B613A-615A-FA42-A4BE-6523BAE4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261" y="2167808"/>
            <a:ext cx="4402007" cy="10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5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Perpangkatan</a:t>
            </a:r>
            <a:r>
              <a:rPr lang="en-US" dirty="0"/>
              <a:t> a</a:t>
            </a:r>
            <a:r>
              <a:rPr lang="en-US" baseline="30000" dirty="0"/>
              <a:t>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7E2-A37C-E144-A903-6E775157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1"/>
            <a:ext cx="10515600" cy="4351338"/>
          </a:xfrm>
        </p:spPr>
        <p:txBody>
          <a:bodyPr/>
          <a:lstStyle/>
          <a:p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brute force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E2237-5AD5-3E4C-A77C-514B92198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82" y="1681187"/>
            <a:ext cx="9854784" cy="49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1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Perpangkatan</a:t>
            </a:r>
            <a:r>
              <a:rPr lang="en-US" dirty="0"/>
              <a:t> a</a:t>
            </a:r>
            <a:r>
              <a:rPr lang="en-US" baseline="30000" dirty="0"/>
              <a:t>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7E2-A37C-E144-A903-6E775157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1"/>
            <a:ext cx="10515600" cy="4351338"/>
          </a:xfrm>
        </p:spPr>
        <p:txBody>
          <a:bodyPr/>
          <a:lstStyle/>
          <a:p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divide &amp; conquer</a:t>
            </a:r>
          </a:p>
          <a:p>
            <a:pPr lvl="1"/>
            <a:r>
              <a:rPr lang="en-US" dirty="0"/>
              <a:t>Ide </a:t>
            </a:r>
            <a:r>
              <a:rPr lang="en-US" dirty="0" err="1"/>
              <a:t>dasar</a:t>
            </a:r>
            <a:r>
              <a:rPr lang="en-US" dirty="0"/>
              <a:t>: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pangkat</a:t>
            </a:r>
            <a:r>
              <a:rPr lang="en-US" dirty="0"/>
              <a:t> </a:t>
            </a:r>
            <a:r>
              <a:rPr lang="en-US" i="1" dirty="0"/>
              <a:t>n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i="1" dirty="0"/>
              <a:t>n = n/2 + n/2</a:t>
            </a:r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Algoritma</a:t>
            </a:r>
            <a:r>
              <a:rPr lang="en-US" dirty="0"/>
              <a:t> divide &amp; conquer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30000" dirty="0"/>
              <a:t>n</a:t>
            </a:r>
            <a:r>
              <a:rPr lang="en-US" dirty="0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i="1" dirty="0"/>
              <a:t>n = 0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30000" dirty="0"/>
              <a:t>n</a:t>
            </a:r>
            <a:r>
              <a:rPr lang="en-US" dirty="0"/>
              <a:t> = 1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i="1" dirty="0"/>
              <a:t>n &gt; 0</a:t>
            </a:r>
            <a:r>
              <a:rPr lang="en-US" dirty="0"/>
              <a:t>, </a:t>
            </a:r>
            <a:r>
              <a:rPr lang="en-US" dirty="0" err="1"/>
              <a:t>bedakan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:</a:t>
            </a:r>
          </a:p>
          <a:p>
            <a:pPr marL="1828800" lvl="3" indent="-457200">
              <a:buFont typeface="+mj-lt"/>
              <a:buAutoNum type="romanLcPeriod"/>
            </a:pPr>
            <a:r>
              <a:rPr lang="en-US" dirty="0"/>
              <a:t>Jika </a:t>
            </a:r>
            <a:r>
              <a:rPr lang="en-US" i="1" dirty="0"/>
              <a:t>n </a:t>
            </a:r>
            <a:r>
              <a:rPr lang="en-US" dirty="0" err="1"/>
              <a:t>genap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30000" dirty="0"/>
              <a:t>n </a:t>
            </a:r>
            <a:r>
              <a:rPr lang="en-US" i="1" dirty="0"/>
              <a:t>= a</a:t>
            </a:r>
            <a:r>
              <a:rPr lang="en-US" i="1" baseline="30000" dirty="0"/>
              <a:t>n/2</a:t>
            </a:r>
            <a:r>
              <a:rPr lang="en-US" i="1" dirty="0"/>
              <a:t> . a</a:t>
            </a:r>
            <a:r>
              <a:rPr lang="en-US" i="1" baseline="30000" dirty="0"/>
              <a:t>n/2</a:t>
            </a:r>
            <a:endParaRPr lang="en-US" dirty="0"/>
          </a:p>
          <a:p>
            <a:pPr marL="1828800" lvl="3" indent="-457200">
              <a:buFont typeface="+mj-lt"/>
              <a:buAutoNum type="romanLcPeriod"/>
            </a:pPr>
            <a:r>
              <a:rPr lang="en-US" dirty="0"/>
              <a:t>Jika </a:t>
            </a:r>
            <a:r>
              <a:rPr lang="en-US" i="1" dirty="0"/>
              <a:t>n </a:t>
            </a:r>
            <a:r>
              <a:rPr lang="en-US" dirty="0" err="1"/>
              <a:t>ganjil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30000" dirty="0"/>
              <a:t>n </a:t>
            </a:r>
            <a:r>
              <a:rPr lang="en-US" i="1" dirty="0"/>
              <a:t>= a</a:t>
            </a:r>
            <a:r>
              <a:rPr lang="en-US" i="1" baseline="30000" dirty="0"/>
              <a:t>n/2</a:t>
            </a:r>
            <a:r>
              <a:rPr lang="en-US" i="1" dirty="0"/>
              <a:t> . a</a:t>
            </a:r>
            <a:r>
              <a:rPr lang="en-US" i="1" baseline="30000" dirty="0"/>
              <a:t>n/2</a:t>
            </a:r>
            <a:r>
              <a:rPr lang="en-US" i="1" dirty="0"/>
              <a:t> . a</a:t>
            </a:r>
            <a:endParaRPr lang="en-US" dirty="0"/>
          </a:p>
          <a:p>
            <a:pPr marL="1828800" lvl="3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83723-68BF-D946-B1CC-1EBF61BF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10" y="2225040"/>
            <a:ext cx="3808730" cy="4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5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Perpangkatan</a:t>
            </a:r>
            <a:r>
              <a:rPr lang="en-US" dirty="0"/>
              <a:t> a</a:t>
            </a:r>
            <a:r>
              <a:rPr lang="en-US" baseline="30000" dirty="0"/>
              <a:t>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7804C-82F6-DD43-A61D-885B30C3F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34" y="1204486"/>
            <a:ext cx="10614660" cy="506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00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Perpangkatan</a:t>
            </a:r>
            <a:r>
              <a:rPr lang="en-US" dirty="0"/>
              <a:t> a</a:t>
            </a:r>
            <a:r>
              <a:rPr lang="en-US" baseline="30000" dirty="0"/>
              <a:t>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0A90D-4EB9-AE47-8A63-698BDEDA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46" y="1131570"/>
            <a:ext cx="9292314" cy="4914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A0385-9B8D-F74B-8319-B5277463C73A}"/>
              </a:ext>
            </a:extLst>
          </p:cNvPr>
          <p:cNvSpPr txBox="1"/>
          <p:nvPr/>
        </p:nvSpPr>
        <p:spPr>
          <a:xfrm>
            <a:off x="617220" y="6046513"/>
            <a:ext cx="10174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i="1" dirty="0"/>
              <a:t>Exp2 </a:t>
            </a:r>
            <a:r>
              <a:rPr lang="en-US" dirty="0" err="1"/>
              <a:t>tidak</a:t>
            </a:r>
            <a:r>
              <a:rPr lang="en-US" dirty="0"/>
              <a:t> optimal,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kali </a:t>
            </a:r>
            <a:r>
              <a:rPr lang="en-US" dirty="0" err="1"/>
              <a:t>pemangkatan</a:t>
            </a:r>
            <a:r>
              <a:rPr lang="en-US" dirty="0"/>
              <a:t> </a:t>
            </a:r>
            <a:r>
              <a:rPr lang="en-US" dirty="0" err="1"/>
              <a:t>rekursif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parameter yang </a:t>
            </a:r>
            <a:r>
              <a:rPr lang="en-US" dirty="0" err="1"/>
              <a:t>sama</a:t>
            </a:r>
            <a:endParaRPr lang="en-US" dirty="0"/>
          </a:p>
          <a:p>
            <a:r>
              <a:rPr lang="en-US" dirty="0">
                <a:sym typeface="Wingdings" pitchFamily="2" charset="2"/>
              </a:rPr>
              <a:t> Exp2(a, n div 2) * Exp2(a, n div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6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Perpangkatan</a:t>
            </a:r>
            <a:r>
              <a:rPr lang="en-US" dirty="0"/>
              <a:t> a</a:t>
            </a:r>
            <a:r>
              <a:rPr lang="en-US" baseline="30000" dirty="0"/>
              <a:t>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4D3D6-F5FE-7D42-958E-39CE07D6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2" y="1085850"/>
            <a:ext cx="9751438" cy="56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51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Perpangkatan</a:t>
            </a:r>
            <a:r>
              <a:rPr lang="en-US" dirty="0"/>
              <a:t> a</a:t>
            </a:r>
            <a:r>
              <a:rPr lang="en-US" baseline="30000" dirty="0"/>
              <a:t>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7E2-A37C-E144-A903-6E775157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0"/>
            <a:ext cx="10515600" cy="5272125"/>
          </a:xfrm>
        </p:spPr>
        <p:txBody>
          <a:bodyPr/>
          <a:lstStyle/>
          <a:p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Exp3 </a:t>
            </a:r>
            <a:r>
              <a:rPr lang="en-US" dirty="0" err="1"/>
              <a:t>dihitung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perkalian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i="1" dirty="0"/>
              <a:t>T(n)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ganjil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genap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rekuren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rumit</a:t>
            </a:r>
            <a:endParaRPr lang="en-US" dirty="0"/>
          </a:p>
          <a:p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abaikan</a:t>
            </a:r>
            <a:r>
              <a:rPr lang="en-US" dirty="0"/>
              <a:t>.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implikasinya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asumsi</a:t>
            </a:r>
            <a:r>
              <a:rPr lang="en-US" dirty="0"/>
              <a:t> </a:t>
            </a:r>
            <a:r>
              <a:rPr lang="en-US" dirty="0" err="1"/>
              <a:t>penghampiran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n </a:t>
            </a:r>
            <a:r>
              <a:rPr lang="en-US" dirty="0" err="1"/>
              <a:t>genap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ganjil</a:t>
            </a:r>
            <a:r>
              <a:rPr lang="en-US" dirty="0"/>
              <a:t>,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perkalian</a:t>
            </a:r>
            <a:r>
              <a:rPr lang="en-US" dirty="0"/>
              <a:t> relative </a:t>
            </a:r>
            <a:r>
              <a:rPr lang="en-US" dirty="0" err="1"/>
              <a:t>sama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0DA14-1F69-FB44-B03E-B0BAB91D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0" y="1761588"/>
            <a:ext cx="5421630" cy="13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4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Perpangkatan</a:t>
            </a:r>
            <a:r>
              <a:rPr lang="en-US" dirty="0"/>
              <a:t> a</a:t>
            </a:r>
            <a:r>
              <a:rPr lang="en-US" baseline="30000" dirty="0"/>
              <a:t>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7E2-A37C-E144-A903-6E775157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0"/>
            <a:ext cx="10515600" cy="5272125"/>
          </a:xfrm>
        </p:spPr>
        <p:txBody>
          <a:bodyPr/>
          <a:lstStyle/>
          <a:p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Exp3 </a:t>
            </a:r>
            <a:r>
              <a:rPr lang="en-US" dirty="0" err="1"/>
              <a:t>menjadi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Asumsikan</a:t>
            </a:r>
            <a:r>
              <a:rPr lang="en-US" dirty="0"/>
              <a:t> </a:t>
            </a:r>
            <a:r>
              <a:rPr lang="en-US" i="1" dirty="0"/>
              <a:t>n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perpangkatan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i="1" dirty="0"/>
              <a:t>n = 2</a:t>
            </a:r>
            <a:r>
              <a:rPr lang="en-US" i="1" baseline="30000" dirty="0"/>
              <a:t>k</a:t>
            </a:r>
            <a:r>
              <a:rPr lang="en-US" dirty="0"/>
              <a:t>, </a:t>
            </a:r>
            <a:r>
              <a:rPr lang="en-US" dirty="0" err="1"/>
              <a:t>maka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Karena </a:t>
            </a:r>
            <a:r>
              <a:rPr lang="en-US" i="1" dirty="0"/>
              <a:t>n = 2</a:t>
            </a:r>
            <a:r>
              <a:rPr lang="en-US" i="1" baseline="30000" dirty="0"/>
              <a:t>k</a:t>
            </a:r>
            <a:r>
              <a:rPr lang="en-US" i="1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i="1" dirty="0"/>
              <a:t>k = </a:t>
            </a:r>
            <a:r>
              <a:rPr lang="en-US" i="1" baseline="30000" dirty="0"/>
              <a:t>2</a:t>
            </a:r>
            <a:r>
              <a:rPr lang="en-US" i="1" dirty="0"/>
              <a:t>log n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7C026-1195-D246-8421-BF8F4C84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735290"/>
            <a:ext cx="2700020" cy="100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AB7001-55F6-2343-A64F-418094E5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0" y="3270879"/>
            <a:ext cx="3684270" cy="148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46B58-7B72-1848-8D57-4F673CED8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38" y="5351470"/>
            <a:ext cx="7071750" cy="10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22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C8D4C-07DA-BF47-8AE8-E909193F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515771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Divide &amp;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7E2-A37C-E144-A903-6E775157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0"/>
            <a:ext cx="10515600" cy="5272125"/>
          </a:xfrm>
        </p:spPr>
        <p:txBody>
          <a:bodyPr/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i="1" dirty="0"/>
              <a:t>brute force</a:t>
            </a:r>
            <a:r>
              <a:rPr lang="en-US" dirty="0"/>
              <a:t>: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i="1" dirty="0"/>
              <a:t>selection sort</a:t>
            </a:r>
            <a:r>
              <a:rPr lang="en-US" dirty="0"/>
              <a:t>, </a:t>
            </a:r>
            <a:r>
              <a:rPr lang="en-US" i="1" dirty="0"/>
              <a:t>bubble sort</a:t>
            </a:r>
            <a:r>
              <a:rPr lang="en-US" dirty="0"/>
              <a:t>, </a:t>
            </a:r>
            <a:r>
              <a:rPr lang="en-US" i="1" dirty="0"/>
              <a:t>insertion sort</a:t>
            </a:r>
          </a:p>
          <a:p>
            <a:endParaRPr lang="en-US" dirty="0"/>
          </a:p>
          <a:p>
            <a:r>
              <a:rPr lang="en-US" dirty="0" err="1"/>
              <a:t>Ketiganya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</a:p>
          <a:p>
            <a:endParaRPr lang="en-US" dirty="0"/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divide and conquer, </a:t>
            </a:r>
            <a:r>
              <a:rPr lang="en-US" dirty="0" err="1"/>
              <a:t>dapatkah</a:t>
            </a:r>
            <a:r>
              <a:rPr lang="en-US" dirty="0"/>
              <a:t>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n</a:t>
            </a:r>
            <a:r>
              <a:rPr lang="en-US" baseline="30000" dirty="0"/>
              <a:t>2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2835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Divide &amp;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1BD62-03CE-934C-A957-BF539079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590"/>
            <a:ext cx="10226040" cy="4885373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Algoritma</a:t>
            </a:r>
            <a:r>
              <a:rPr lang="en-US" dirty="0"/>
              <a:t> Divide &amp; Conquer </a:t>
            </a:r>
            <a:r>
              <a:rPr lang="en-US" dirty="0" err="1"/>
              <a:t>dulunya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strategi </a:t>
            </a:r>
            <a:r>
              <a:rPr lang="en-US" dirty="0" err="1"/>
              <a:t>militer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i="1" dirty="0"/>
              <a:t>Divide et </a:t>
            </a:r>
            <a:r>
              <a:rPr lang="en-US" i="1" dirty="0" err="1"/>
              <a:t>Imperes</a:t>
            </a:r>
            <a:endParaRPr lang="en-US" i="1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strategi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strategi fundamental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i="1" dirty="0"/>
              <a:t>Divide and Conquer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E44DE-4571-2944-81A8-1877690C8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49" y="2270541"/>
            <a:ext cx="5333169" cy="2709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0FE17-7322-834D-B73B-709BE6E6A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326" y="2270541"/>
            <a:ext cx="2740856" cy="274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2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Divide &amp;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7E2-A37C-E144-A903-6E775157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83" y="1585875"/>
            <a:ext cx="4617427" cy="5272125"/>
          </a:xfrm>
        </p:spPr>
        <p:txBody>
          <a:bodyPr/>
          <a:lstStyle/>
          <a:p>
            <a:r>
              <a:rPr lang="en-US" dirty="0"/>
              <a:t>Ide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divide &amp; conquer: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Jika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= 1 </a:t>
            </a:r>
            <a:r>
              <a:rPr lang="en-US" dirty="0" err="1"/>
              <a:t>elemen</a:t>
            </a:r>
            <a:r>
              <a:rPr lang="en-US" dirty="0"/>
              <a:t>, </a:t>
            </a:r>
            <a:r>
              <a:rPr lang="en-US" dirty="0" err="1"/>
              <a:t>larik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terurut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sendirinya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Jika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&gt; 1,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2 </a:t>
            </a:r>
            <a:r>
              <a:rPr lang="en-US" dirty="0" err="1"/>
              <a:t>bagian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urut</a:t>
            </a:r>
            <a:r>
              <a:rPr lang="en-US" dirty="0"/>
              <a:t> masing-masing </a:t>
            </a:r>
            <a:r>
              <a:rPr lang="en-US" dirty="0" err="1"/>
              <a:t>bagian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Gabungkan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masing-masing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yang </a:t>
            </a:r>
            <a:r>
              <a:rPr lang="en-US" dirty="0" err="1"/>
              <a:t>terurut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D1F90-62EC-B947-8304-CCEEE0FDA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312541"/>
            <a:ext cx="5410069" cy="48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10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Divide &amp; Conquer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2B5C0-92C1-EA48-9EC6-54C5B86A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45" y="1529090"/>
            <a:ext cx="10805109" cy="44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80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Divide &amp; Conquer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C5142-A883-524F-885D-A7F08ECF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18" y="1222715"/>
            <a:ext cx="9631610" cy="54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40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Divide &amp; Conquer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2E98A-2E50-604B-86D4-80C55C83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19" y="1089040"/>
            <a:ext cx="6884563" cy="56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3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Divide &amp; Conquer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30148-D541-6E4B-90B3-99067442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91" y="1100275"/>
            <a:ext cx="8666686" cy="56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6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&amp; Conquer: Merge Sort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19AD4-B0BE-5C47-9987-344CA74B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56" y="1301386"/>
            <a:ext cx="10515601" cy="51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32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&amp; Conquer: Merge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B7E2-A37C-E144-A903-6E775157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0"/>
            <a:ext cx="10515600" cy="5272125"/>
          </a:xfrm>
        </p:spPr>
        <p:txBody>
          <a:bodyPr/>
          <a:lstStyle/>
          <a:p>
            <a:r>
              <a:rPr lang="en-US" dirty="0" err="1"/>
              <a:t>Algoritma</a:t>
            </a:r>
            <a:r>
              <a:rPr lang="en-US" dirty="0"/>
              <a:t> Merge Sort (A, n):</a:t>
            </a:r>
          </a:p>
          <a:p>
            <a:pPr lvl="1"/>
            <a:r>
              <a:rPr lang="en-US" dirty="0"/>
              <a:t>Jika n = 1,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A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terurut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sendirinya</a:t>
            </a:r>
            <a:r>
              <a:rPr lang="en-US" dirty="0"/>
              <a:t> (</a:t>
            </a:r>
            <a:r>
              <a:rPr lang="en-US" dirty="0" err="1"/>
              <a:t>langkah</a:t>
            </a:r>
            <a:r>
              <a:rPr lang="en-US" dirty="0"/>
              <a:t> SOLVE)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Jika n &gt; 1, </a:t>
            </a:r>
            <a:r>
              <a:rPr lang="en-US" dirty="0" err="1"/>
              <a:t>maka</a:t>
            </a:r>
            <a:endParaRPr lang="en-US" dirty="0"/>
          </a:p>
          <a:p>
            <a:pPr lvl="2"/>
            <a:r>
              <a:rPr lang="en-US" dirty="0"/>
              <a:t>DIVIDE: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pada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pertengahan</a:t>
            </a:r>
            <a:r>
              <a:rPr lang="en-US" dirty="0"/>
              <a:t>, masing-masing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berukuran</a:t>
            </a:r>
            <a:r>
              <a:rPr lang="en-US" dirty="0"/>
              <a:t> n/2 </a:t>
            </a:r>
            <a:r>
              <a:rPr lang="en-US" dirty="0" err="1"/>
              <a:t>elemen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CONQUER: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rekursif</a:t>
            </a:r>
            <a:r>
              <a:rPr lang="en-US" dirty="0"/>
              <a:t>, </a:t>
            </a:r>
            <a:r>
              <a:rPr lang="en-US" dirty="0" err="1"/>
              <a:t>terapkan</a:t>
            </a:r>
            <a:r>
              <a:rPr lang="en-US" dirty="0"/>
              <a:t> Merge Sort pada masing-masing </a:t>
            </a:r>
            <a:r>
              <a:rPr lang="en-US" dirty="0" err="1"/>
              <a:t>bagian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MERGE: </a:t>
            </a:r>
            <a:r>
              <a:rPr lang="en-US" dirty="0" err="1"/>
              <a:t>gabung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A yang </a:t>
            </a:r>
            <a:r>
              <a:rPr lang="en-US" dirty="0" err="1"/>
              <a:t>terurut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24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&amp; Conquer: Merge Sort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4CB02-EE96-2548-AB5B-4C306A760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54" y="983810"/>
            <a:ext cx="9231574" cy="56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17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&amp; Conquer: Merge Sort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55B10F-485C-7242-B680-E6BDE4167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0"/>
            <a:ext cx="10515600" cy="5272125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Merge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</a:t>
            </a:r>
            <a:r>
              <a:rPr lang="en-US" dirty="0" err="1"/>
              <a:t>terurut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</a:t>
            </a:r>
            <a:r>
              <a:rPr lang="en-US" dirty="0" err="1"/>
              <a:t>terurut</a:t>
            </a:r>
            <a:r>
              <a:rPr lang="en-US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0CE4C-1651-924D-B9F4-BB457C35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30" y="1724960"/>
            <a:ext cx="9509549" cy="47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34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&amp; Conquer: Merge Sort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816B4-FABF-014C-9568-99ADD96C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66" y="1028780"/>
            <a:ext cx="8718499" cy="57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1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Divide &amp;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1BD62-03CE-934C-A957-BF539079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590"/>
            <a:ext cx="10226040" cy="4885373"/>
          </a:xfrm>
        </p:spPr>
        <p:txBody>
          <a:bodyPr>
            <a:normAutofit/>
          </a:bodyPr>
          <a:lstStyle/>
          <a:p>
            <a:pPr algn="just"/>
            <a:r>
              <a:rPr lang="en-US" i="1" dirty="0"/>
              <a:t>Divide</a:t>
            </a:r>
            <a:r>
              <a:rPr lang="en-US" dirty="0"/>
              <a:t>: </a:t>
            </a:r>
            <a:r>
              <a:rPr lang="en-US" dirty="0" err="1"/>
              <a:t>membagi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sub-</a:t>
            </a:r>
            <a:r>
              <a:rPr lang="en-US" dirty="0" err="1"/>
              <a:t>persoalan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kemiripan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semula</a:t>
            </a:r>
            <a:r>
              <a:rPr lang="en-US" dirty="0"/>
              <a:t>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berukuran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(</a:t>
            </a:r>
            <a:r>
              <a:rPr lang="en-US" dirty="0" err="1"/>
              <a:t>idealnya</a:t>
            </a:r>
            <a:r>
              <a:rPr lang="en-US" dirty="0"/>
              <a:t> </a:t>
            </a:r>
            <a:r>
              <a:rPr lang="en-US" dirty="0" err="1"/>
              <a:t>berukuran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)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i="1" dirty="0"/>
              <a:t>Conquer </a:t>
            </a:r>
            <a:r>
              <a:rPr lang="en-US" dirty="0"/>
              <a:t>(</a:t>
            </a:r>
            <a:r>
              <a:rPr lang="en-US" i="1" dirty="0"/>
              <a:t>Solve</a:t>
            </a:r>
            <a:r>
              <a:rPr lang="en-US" dirty="0"/>
              <a:t>)</a:t>
            </a:r>
            <a:r>
              <a:rPr lang="en-US" i="1" dirty="0"/>
              <a:t>: </a:t>
            </a:r>
            <a:r>
              <a:rPr lang="en-US" dirty="0" err="1"/>
              <a:t>menyelesaikan</a:t>
            </a:r>
            <a:r>
              <a:rPr lang="en-US" dirty="0"/>
              <a:t> masing-masing sub-</a:t>
            </a:r>
            <a:r>
              <a:rPr lang="en-US" dirty="0" err="1"/>
              <a:t>persoalan</a:t>
            </a:r>
            <a:r>
              <a:rPr lang="en-US" dirty="0"/>
              <a:t> (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berukuran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rekursif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berukuran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)</a:t>
            </a:r>
            <a:r>
              <a:rPr lang="en-US" i="1" dirty="0"/>
              <a:t> </a:t>
            </a:r>
          </a:p>
          <a:p>
            <a:pPr marL="0" indent="0" algn="just">
              <a:buNone/>
            </a:pPr>
            <a:endParaRPr lang="en-US" i="1" dirty="0"/>
          </a:p>
          <a:p>
            <a:pPr algn="just"/>
            <a:r>
              <a:rPr lang="en-US" i="1" dirty="0"/>
              <a:t>Combine: </a:t>
            </a:r>
            <a:r>
              <a:rPr lang="en-US" dirty="0" err="1"/>
              <a:t>menggabungkan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masing-masing sub-</a:t>
            </a:r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semula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4897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&amp; Conquer: Merge Sort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11392-1273-F946-AC35-E8ECA287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43" y="983810"/>
            <a:ext cx="9890113" cy="58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90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&amp; Conquer: Merge Sort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55B10F-485C-7242-B680-E6BDE4167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0"/>
            <a:ext cx="10515600" cy="5272125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proses Merge di </a:t>
            </a:r>
            <a:r>
              <a:rPr lang="en-US" dirty="0" err="1"/>
              <a:t>dalam</a:t>
            </a:r>
            <a:r>
              <a:rPr lang="en-US" dirty="0"/>
              <a:t> Merge Sort: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21D19-80A1-1942-BC06-CD235D2F9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254" y="1801697"/>
            <a:ext cx="6997492" cy="4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57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&amp; Conquer: Merge Sort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55B10F-485C-7242-B680-E6BDE4167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0"/>
            <a:ext cx="3466306" cy="5272125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A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Merge Sort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5D557-EDF5-464B-9C4B-BD821184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754" y="1140135"/>
            <a:ext cx="6855502" cy="57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80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&amp; Conquer: Merge Sort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55B10F-485C-7242-B680-E6BDE4167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0"/>
            <a:ext cx="5268000" cy="5272125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larik</a:t>
            </a:r>
            <a:r>
              <a:rPr lang="en-US" dirty="0"/>
              <a:t> A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Merge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32BFF-95A7-724A-82B7-3EB90CF88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64" y="1207610"/>
            <a:ext cx="5052510" cy="565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32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&amp; Conquer: Merge Sort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55B10F-485C-7242-B680-E6BDE4167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0"/>
            <a:ext cx="10904302" cy="5272125"/>
          </a:xfrm>
        </p:spPr>
        <p:txBody>
          <a:bodyPr/>
          <a:lstStyle/>
          <a:p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Merge Sort</a:t>
            </a:r>
            <a:endParaRPr lang="en-ID" dirty="0"/>
          </a:p>
          <a:p>
            <a:pPr lvl="1"/>
            <a:r>
              <a:rPr lang="en-ID" dirty="0" err="1"/>
              <a:t>Kompleksitas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Merge Sort </a:t>
            </a:r>
            <a:r>
              <a:rPr lang="en-ID" dirty="0" err="1"/>
              <a:t>diukur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</a:t>
            </a:r>
            <a:r>
              <a:rPr lang="en-ID" dirty="0" err="1"/>
              <a:t>elemen-elemen</a:t>
            </a:r>
            <a:r>
              <a:rPr lang="en-ID" dirty="0"/>
              <a:t> </a:t>
            </a:r>
            <a:r>
              <a:rPr lang="en-ID" dirty="0" err="1"/>
              <a:t>larik</a:t>
            </a:r>
            <a:endParaRPr lang="en-ID" dirty="0"/>
          </a:p>
          <a:p>
            <a:pPr lvl="1"/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</a:t>
            </a:r>
            <a:r>
              <a:rPr lang="en-ID" dirty="0" err="1"/>
              <a:t>elemen-elemen</a:t>
            </a:r>
            <a:r>
              <a:rPr lang="en-ID" dirty="0"/>
              <a:t> </a:t>
            </a:r>
            <a:r>
              <a:rPr lang="en-ID" dirty="0" err="1"/>
              <a:t>larik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prosedur</a:t>
            </a:r>
            <a:r>
              <a:rPr lang="en-ID" dirty="0"/>
              <a:t> Merge Sort </a:t>
            </a:r>
            <a:r>
              <a:rPr lang="en-ID" dirty="0" err="1"/>
              <a:t>adalah</a:t>
            </a:r>
            <a:r>
              <a:rPr lang="en-ID" dirty="0"/>
              <a:t> O(n),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berbanding</a:t>
            </a:r>
            <a:r>
              <a:rPr lang="en-ID" dirty="0"/>
              <a:t> </a:t>
            </a:r>
            <a:r>
              <a:rPr lang="en-ID" dirty="0" err="1"/>
              <a:t>lurus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</a:t>
            </a:r>
            <a:r>
              <a:rPr lang="en-ID" dirty="0" err="1"/>
              <a:t>larik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cn</a:t>
            </a:r>
            <a:r>
              <a:rPr lang="en-ID" dirty="0"/>
              <a:t>, c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konstanta</a:t>
            </a:r>
            <a:endParaRPr lang="en-ID" dirty="0"/>
          </a:p>
          <a:p>
            <a:pPr lvl="1"/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</a:t>
            </a:r>
            <a:r>
              <a:rPr lang="en-ID" dirty="0" err="1"/>
              <a:t>elemen-elemen</a:t>
            </a:r>
            <a:r>
              <a:rPr lang="en-ID" dirty="0"/>
              <a:t> </a:t>
            </a:r>
            <a:r>
              <a:rPr lang="en-ID" dirty="0" err="1"/>
              <a:t>larik</a:t>
            </a:r>
            <a:r>
              <a:rPr lang="en-ID" dirty="0"/>
              <a:t> </a:t>
            </a:r>
            <a:r>
              <a:rPr lang="en-ID" dirty="0" err="1"/>
              <a:t>seluruhnya</a:t>
            </a:r>
            <a:r>
              <a:rPr lang="en-ID" dirty="0"/>
              <a:t>:</a:t>
            </a:r>
          </a:p>
          <a:p>
            <a:pPr lvl="1"/>
            <a:endParaRPr lang="en-ID" dirty="0"/>
          </a:p>
          <a:p>
            <a:pPr marL="457200" lvl="1" indent="0">
              <a:buNone/>
            </a:pPr>
            <a:r>
              <a:rPr lang="en-ID" dirty="0"/>
              <a:t>	T(n) = Merge Sort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pengurutan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buah</a:t>
            </a:r>
            <a:r>
              <a:rPr lang="en-ID" dirty="0"/>
              <a:t> sub-</a:t>
            </a:r>
            <a:r>
              <a:rPr lang="en-ID" dirty="0" err="1"/>
              <a:t>larik</a:t>
            </a:r>
            <a:r>
              <a:rPr lang="en-ID" dirty="0"/>
              <a:t> </a:t>
            </a:r>
            <a:r>
              <a:rPr lang="en-ID" dirty="0" err="1"/>
              <a:t>berukuran</a:t>
            </a:r>
            <a:r>
              <a:rPr lang="en-ID" dirty="0"/>
              <a:t> n/2 +</a:t>
            </a:r>
          </a:p>
          <a:p>
            <a:pPr marL="457200" lvl="1" indent="0">
              <a:buNone/>
            </a:pPr>
            <a:r>
              <a:rPr lang="en-ID" dirty="0"/>
              <a:t>		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prosedur</a:t>
            </a:r>
            <a:r>
              <a:rPr lang="en-ID" dirty="0"/>
              <a:t> Merge</a:t>
            </a:r>
          </a:p>
          <a:p>
            <a:pPr marL="457200" lvl="1" indent="0">
              <a:buNone/>
            </a:pPr>
            <a:r>
              <a:rPr lang="en-ID" dirty="0"/>
              <a:t>	        = 2T(n/2) + </a:t>
            </a:r>
            <a:r>
              <a:rPr lang="en-ID" dirty="0" err="1"/>
              <a:t>cn</a:t>
            </a:r>
            <a:endParaRPr lang="en-ID" dirty="0"/>
          </a:p>
          <a:p>
            <a:pPr lvl="1"/>
            <a:r>
              <a:rPr lang="en-ID" dirty="0" err="1"/>
              <a:t>Sehingga</a:t>
            </a:r>
            <a:r>
              <a:rPr lang="en-ID" dirty="0"/>
              <a:t>,</a:t>
            </a:r>
          </a:p>
          <a:p>
            <a:pPr marL="457200" lvl="1" indent="0">
              <a:buNone/>
            </a:pPr>
            <a:r>
              <a:rPr lang="en-ID" dirty="0"/>
              <a:t>	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F2EE0-E35A-4742-925E-66F3C54D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70" y="5600162"/>
            <a:ext cx="3397250" cy="8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23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/>
              <a:t>Divide &amp; Conquer: Merge Sort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02E3A-798F-664E-A0EA-0FEC3043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5" y="1120140"/>
            <a:ext cx="9669079" cy="544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09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4" y="378264"/>
            <a:ext cx="10515600" cy="605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Implementasi</a:t>
            </a:r>
            <a:r>
              <a:rPr lang="en-US" dirty="0"/>
              <a:t> Merge Sort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83999D-D85C-7544-B56A-A7AF18FFF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13" y="1207610"/>
            <a:ext cx="10904302" cy="5272125"/>
          </a:xfrm>
        </p:spPr>
        <p:txBody>
          <a:bodyPr/>
          <a:lstStyle/>
          <a:p>
            <a:r>
              <a:rPr lang="en-US" dirty="0"/>
              <a:t>Bahasa C</a:t>
            </a:r>
          </a:p>
          <a:p>
            <a:pPr lvl="1"/>
            <a:r>
              <a:rPr lang="en-ID" dirty="0">
                <a:hlinkClick r:id="rId2"/>
              </a:rPr>
              <a:t>https://www.programiz.com/dsa/merge-sort#c-code</a:t>
            </a:r>
            <a:endParaRPr lang="en-ID" dirty="0"/>
          </a:p>
          <a:p>
            <a:pPr lvl="1"/>
            <a:r>
              <a:rPr lang="en-ID" dirty="0">
                <a:hlinkClick r:id="rId3"/>
              </a:rPr>
              <a:t>https://www.tutorialspoint.com/data_structures_algorithms/merge_sort_program_in_c.htm</a:t>
            </a:r>
            <a:r>
              <a:rPr lang="en-ID" dirty="0"/>
              <a:t> </a:t>
            </a:r>
          </a:p>
          <a:p>
            <a:pPr lvl="1"/>
            <a:r>
              <a:rPr lang="en-ID" dirty="0">
                <a:hlinkClick r:id="rId4"/>
              </a:rPr>
              <a:t>https://www.geeksforgeeks.org</a:t>
            </a:r>
            <a:r>
              <a:rPr lang="en-ID">
                <a:hlinkClick r:id="rId4"/>
              </a:rPr>
              <a:t>/merge-sort/</a:t>
            </a:r>
            <a:r>
              <a:rPr lang="en-ID"/>
              <a:t> </a:t>
            </a:r>
            <a:endParaRPr lang="en-ID" dirty="0"/>
          </a:p>
          <a:p>
            <a:pPr marL="457200" lvl="1" indent="0">
              <a:buNone/>
            </a:pPr>
            <a:r>
              <a:rPr lang="en-ID" dirty="0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16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E7F5-F4DB-1441-A0D0-2A37C694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085862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0518-E795-244E-802C-80D9BEF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B995A-4363-4A43-99A2-AFF80477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https://www.programiz.com/dsa/bubble-sort</a:t>
            </a:r>
            <a:endParaRPr lang="en-US" dirty="0"/>
          </a:p>
          <a:p>
            <a:r>
              <a:rPr lang="en-US" dirty="0">
                <a:hlinkClick r:id="rId3"/>
              </a:rPr>
              <a:t>https://www.programiz.com/dsa/selection-sort</a:t>
            </a:r>
            <a:endParaRPr lang="en-US" dirty="0"/>
          </a:p>
          <a:p>
            <a:r>
              <a:rPr lang="en-US" dirty="0">
                <a:hlinkClick r:id="rId4"/>
              </a:rPr>
              <a:t>https://www.programiz.com/dsa</a:t>
            </a:r>
            <a:r>
              <a:rPr lang="en-US">
                <a:hlinkClick r:id="rId4"/>
              </a:rPr>
              <a:t>/insertion-sort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4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/>
              <a:t>Skema </a:t>
            </a:r>
            <a:r>
              <a:rPr lang="en-US" dirty="0" err="1"/>
              <a:t>Kerja</a:t>
            </a:r>
            <a:r>
              <a:rPr lang="en-US" dirty="0"/>
              <a:t> Divide &amp; Conquer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727D0-380D-3B4A-9456-98DCC4A2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73" y="1056459"/>
            <a:ext cx="6035040" cy="58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0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 err="1"/>
              <a:t>Persoalan</a:t>
            </a:r>
            <a:r>
              <a:rPr lang="en-US" dirty="0"/>
              <a:t> Divide &amp;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1BD62-03CE-934C-A957-BF539079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590"/>
            <a:ext cx="10226040" cy="4885373"/>
          </a:xfrm>
        </p:spPr>
        <p:txBody>
          <a:bodyPr>
            <a:normAutofit/>
          </a:bodyPr>
          <a:lstStyle/>
          <a:p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yang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(input) </a:t>
            </a:r>
            <a:r>
              <a:rPr lang="en-US" dirty="0" err="1"/>
              <a:t>atau</a:t>
            </a:r>
            <a:r>
              <a:rPr lang="en-US" dirty="0"/>
              <a:t> instance </a:t>
            </a:r>
            <a:r>
              <a:rPr lang="en-US" dirty="0" err="1"/>
              <a:t>persoalan</a:t>
            </a:r>
            <a:r>
              <a:rPr lang="en-US" dirty="0"/>
              <a:t> yang </a:t>
            </a:r>
            <a:r>
              <a:rPr lang="en-US" dirty="0" err="1"/>
              <a:t>berukuran</a:t>
            </a:r>
            <a:r>
              <a:rPr lang="en-US" dirty="0"/>
              <a:t> </a:t>
            </a:r>
            <a:r>
              <a:rPr lang="en-US" i="1" dirty="0"/>
              <a:t>n </a:t>
            </a:r>
            <a:r>
              <a:rPr lang="en-US" dirty="0" err="1"/>
              <a:t>seperti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Tabel</a:t>
            </a:r>
            <a:r>
              <a:rPr lang="en-US" dirty="0"/>
              <a:t> (</a:t>
            </a:r>
            <a:r>
              <a:rPr lang="en-US" dirty="0" err="1"/>
              <a:t>larik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Matriks</a:t>
            </a:r>
            <a:endParaRPr lang="en-US" dirty="0"/>
          </a:p>
          <a:p>
            <a:pPr lvl="1"/>
            <a:r>
              <a:rPr lang="en-US" dirty="0" err="1"/>
              <a:t>Eksponen</a:t>
            </a:r>
            <a:endParaRPr lang="en-US" dirty="0"/>
          </a:p>
          <a:p>
            <a:pPr lvl="1"/>
            <a:r>
              <a:rPr lang="en-US" dirty="0" err="1"/>
              <a:t>Polinom</a:t>
            </a:r>
            <a:endParaRPr lang="en-US" dirty="0"/>
          </a:p>
          <a:p>
            <a:pPr lvl="1"/>
            <a:r>
              <a:rPr lang="en-US" dirty="0" err="1"/>
              <a:t>Dll</a:t>
            </a:r>
            <a:r>
              <a:rPr lang="en-US" dirty="0"/>
              <a:t>, </a:t>
            </a:r>
            <a:r>
              <a:rPr lang="en-US" dirty="0" err="1"/>
              <a:t>bergantung</a:t>
            </a:r>
            <a:r>
              <a:rPr lang="en-US" dirty="0"/>
              <a:t> pada </a:t>
            </a:r>
            <a:r>
              <a:rPr lang="en-US" dirty="0" err="1"/>
              <a:t>persoalannya</a:t>
            </a:r>
            <a:endParaRPr lang="en-US" dirty="0"/>
          </a:p>
          <a:p>
            <a:r>
              <a:rPr lang="en-US" dirty="0" err="1"/>
              <a:t>Tiap-tiap</a:t>
            </a:r>
            <a:r>
              <a:rPr lang="en-US" dirty="0"/>
              <a:t> sub-</a:t>
            </a:r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(</a:t>
            </a:r>
            <a:r>
              <a:rPr lang="en-US" i="1" dirty="0"/>
              <a:t>the same type</a:t>
            </a:r>
            <a:r>
              <a:rPr lang="en-US" dirty="0"/>
              <a:t>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dirty="0" err="1"/>
              <a:t>semula</a:t>
            </a:r>
            <a:endParaRPr lang="en-US" dirty="0"/>
          </a:p>
          <a:p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i="1" dirty="0"/>
              <a:t>Divide &amp; Conquer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disajikan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skema</a:t>
            </a:r>
            <a:r>
              <a:rPr lang="en-US" dirty="0"/>
              <a:t> </a:t>
            </a:r>
            <a:r>
              <a:rPr lang="en-US" dirty="0" err="1"/>
              <a:t>rekursif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9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05" y="365125"/>
            <a:ext cx="10515600" cy="720725"/>
          </a:xfrm>
        </p:spPr>
        <p:txBody>
          <a:bodyPr/>
          <a:lstStyle/>
          <a:p>
            <a:r>
              <a:rPr lang="en-US" dirty="0"/>
              <a:t>Skema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Divide &amp; Conquer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C9275-5604-8A43-8FE7-EF7F7841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3" y="1091326"/>
            <a:ext cx="10630486" cy="57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1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/>
              <a:t>Skema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Divide &amp;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1BD62-03CE-934C-A957-BF539079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590"/>
            <a:ext cx="10226040" cy="4885373"/>
          </a:xfrm>
        </p:spPr>
        <p:txBody>
          <a:bodyPr>
            <a:normAutofit/>
          </a:bodyPr>
          <a:lstStyle/>
          <a:p>
            <a:r>
              <a:rPr lang="en-US" dirty="0" err="1"/>
              <a:t>Penjelasan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T(n)</a:t>
            </a:r>
            <a:r>
              <a:rPr lang="en-US" dirty="0"/>
              <a:t>: </a:t>
            </a:r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</a:t>
            </a:r>
            <a:r>
              <a:rPr lang="en-US" i="1" dirty="0"/>
              <a:t>P </a:t>
            </a:r>
            <a:r>
              <a:rPr lang="en-US" dirty="0"/>
              <a:t>yang </a:t>
            </a:r>
            <a:r>
              <a:rPr lang="en-US" dirty="0" err="1"/>
              <a:t>berukuran</a:t>
            </a:r>
            <a:r>
              <a:rPr lang="en-US" dirty="0"/>
              <a:t> </a:t>
            </a:r>
            <a:r>
              <a:rPr lang="en-US" i="1" dirty="0"/>
              <a:t>n</a:t>
            </a:r>
          </a:p>
          <a:p>
            <a:r>
              <a:rPr lang="en-US" i="1" dirty="0"/>
              <a:t>g(n)</a:t>
            </a:r>
            <a:r>
              <a:rPr lang="en-US" dirty="0"/>
              <a:t>: </a:t>
            </a:r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SOLVE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i="1" dirty="0"/>
              <a:t>n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berukuran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i="1" dirty="0"/>
              <a:t>T(n</a:t>
            </a:r>
            <a:r>
              <a:rPr lang="en-US" i="1" baseline="-25000" dirty="0"/>
              <a:t>1</a:t>
            </a:r>
            <a:r>
              <a:rPr lang="en-US" i="1" dirty="0"/>
              <a:t>) + T(n</a:t>
            </a:r>
            <a:r>
              <a:rPr lang="en-US" i="1" baseline="-25000" dirty="0"/>
              <a:t>2</a:t>
            </a:r>
            <a:r>
              <a:rPr lang="en-US" i="1" dirty="0"/>
              <a:t>)+ . . . + T(n</a:t>
            </a:r>
            <a:r>
              <a:rPr lang="en-US" i="1" baseline="-25000" dirty="0"/>
              <a:t>r</a:t>
            </a:r>
            <a:r>
              <a:rPr lang="en-US" i="1" dirty="0"/>
              <a:t>)</a:t>
            </a:r>
            <a:r>
              <a:rPr lang="en-US" dirty="0"/>
              <a:t>: </a:t>
            </a:r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sub-</a:t>
            </a:r>
            <a:r>
              <a:rPr lang="en-US" dirty="0" err="1"/>
              <a:t>persoalan</a:t>
            </a:r>
            <a:endParaRPr lang="en-US" dirty="0"/>
          </a:p>
          <a:p>
            <a:r>
              <a:rPr lang="en-US" i="1" dirty="0"/>
              <a:t>f(n)</a:t>
            </a:r>
            <a:r>
              <a:rPr lang="en-US" dirty="0"/>
              <a:t>: </a:t>
            </a:r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COMBINE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masing-masing sub-</a:t>
            </a:r>
            <a:r>
              <a:rPr lang="en-US" dirty="0" err="1"/>
              <a:t>persoalan</a:t>
            </a:r>
            <a:endParaRPr lang="en-US" i="1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7D920-B84C-4B47-B912-34D10481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19" y="1794315"/>
            <a:ext cx="7066671" cy="106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A178-4598-764C-9CB0-609D81B2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05" y="365125"/>
            <a:ext cx="10515600" cy="720725"/>
          </a:xfrm>
        </p:spPr>
        <p:txBody>
          <a:bodyPr/>
          <a:lstStyle/>
          <a:p>
            <a:r>
              <a:rPr lang="en-US" dirty="0"/>
              <a:t>Skema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Divide &amp; Conquer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ED8EF-844B-314D-9272-CAB3AD99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94" y="1044924"/>
            <a:ext cx="9066937" cy="58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26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3040</TotalTime>
  <Words>1340</Words>
  <Application>Microsoft Macintosh PowerPoint</Application>
  <PresentationFormat>Widescreen</PresentationFormat>
  <Paragraphs>174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INF218 Struktur Data &amp; Algoritma  Advanced Sorting: Divide &amp; Conquer, Merge Sort</vt:lpstr>
      <vt:lpstr>Divide &amp; Conquer</vt:lpstr>
      <vt:lpstr>Definisi Divide &amp; Conquer</vt:lpstr>
      <vt:lpstr>Definisi Divide &amp; Conquer</vt:lpstr>
      <vt:lpstr>Skema Kerja Divide &amp; Conquer</vt:lpstr>
      <vt:lpstr>Persoalan Divide &amp; Conquer</vt:lpstr>
      <vt:lpstr>Skema Umum Algoritma Divide &amp; Conquer</vt:lpstr>
      <vt:lpstr>Skema Umum Algoritma Divide &amp; Conquer</vt:lpstr>
      <vt:lpstr>Skema Umum Algoritma Divide &amp; Conquer</vt:lpstr>
      <vt:lpstr>Persoalan dengan solusi Divide &amp; Conquer</vt:lpstr>
      <vt:lpstr>Persoalan MinMaks (Nilai Maksimum dan Minimum)</vt:lpstr>
      <vt:lpstr>Persoalan MinMaks (Nilai Maksimum dan Minimum)</vt:lpstr>
      <vt:lpstr>Persoalan MinMaks (Nilai Maksimum dan Minimum)</vt:lpstr>
      <vt:lpstr>Persoalan MinMaks (Nilai Maksimum dan Minimum)</vt:lpstr>
      <vt:lpstr>Persoalan MinMaks (Nilai Maksimum dan Minimum)</vt:lpstr>
      <vt:lpstr>Contoh 1: MinMaks (Nilai Maksimum dan Minimum)</vt:lpstr>
      <vt:lpstr>Contoh 2: MinMaks (Nilai Maksimum dan Minimum)</vt:lpstr>
      <vt:lpstr>Kompleksitas Waktu Algoritma MinMaks</vt:lpstr>
      <vt:lpstr>Kompleksitas Waktu Algoritma MinMaks</vt:lpstr>
      <vt:lpstr>Persoalan Perpangkatan an</vt:lpstr>
      <vt:lpstr>Persoalan Perpangkatan an</vt:lpstr>
      <vt:lpstr>Persoalan Perpangkatan an</vt:lpstr>
      <vt:lpstr>Persoalan Perpangkatan an</vt:lpstr>
      <vt:lpstr>Persoalan Perpangkatan an</vt:lpstr>
      <vt:lpstr>Persoalan Perpangkatan an</vt:lpstr>
      <vt:lpstr>Persoalan Perpangkatan an</vt:lpstr>
      <vt:lpstr>Persoalan Perpangkatan an</vt:lpstr>
      <vt:lpstr>Merge Sort</vt:lpstr>
      <vt:lpstr>Persoalan Pengurutan Secara Divide &amp; Conquer</vt:lpstr>
      <vt:lpstr>Persoalan Pengurutan Secara Divide &amp; Conquer</vt:lpstr>
      <vt:lpstr>Persoalan Pengurutan Secara Divide &amp; Conquer</vt:lpstr>
      <vt:lpstr>Persoalan Pengurutan Secara Divide &amp; Conquer</vt:lpstr>
      <vt:lpstr>Persoalan Pengurutan Secara Divide &amp; Conquer</vt:lpstr>
      <vt:lpstr>Persoalan Pengurutan Secara Divide &amp; Conquer</vt:lpstr>
      <vt:lpstr>Divide &amp; Conquer: Merge Sort</vt:lpstr>
      <vt:lpstr>Divide &amp; Conquer: Merge Sort</vt:lpstr>
      <vt:lpstr>Divide &amp; Conquer: Merge Sort</vt:lpstr>
      <vt:lpstr>Divide &amp; Conquer: Merge Sort</vt:lpstr>
      <vt:lpstr>Divide &amp; Conquer: Merge Sort</vt:lpstr>
      <vt:lpstr>Divide &amp; Conquer: Merge Sort</vt:lpstr>
      <vt:lpstr>Divide &amp; Conquer: Merge Sort</vt:lpstr>
      <vt:lpstr>Divide &amp; Conquer: Merge Sort</vt:lpstr>
      <vt:lpstr>Divide &amp; Conquer: Merge Sort</vt:lpstr>
      <vt:lpstr>Divide &amp; Conquer: Merge Sort</vt:lpstr>
      <vt:lpstr>Divide &amp; Conquer: Merge Sort</vt:lpstr>
      <vt:lpstr>Implementasi Merge Sort</vt:lpstr>
      <vt:lpstr>Q &amp; A</vt:lpstr>
      <vt:lpstr>Referensi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Struktur Data &amp; Algoritma</dc:title>
  <dc:creator>misbullah</dc:creator>
  <cp:lastModifiedBy>Misbullah</cp:lastModifiedBy>
  <cp:revision>964</cp:revision>
  <dcterms:created xsi:type="dcterms:W3CDTF">2021-02-15T10:37:07Z</dcterms:created>
  <dcterms:modified xsi:type="dcterms:W3CDTF">2022-03-25T02:49:13Z</dcterms:modified>
</cp:coreProperties>
</file>